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ccordion Black" charset="1" panose="00000500000000000000"/>
      <p:regular r:id="rId15"/>
    </p:embeddedFont>
    <p:embeddedFont>
      <p:font typeface="Helvetica World Bold" charset="1" panose="020B0800040000020004"/>
      <p:regular r:id="rId16"/>
    </p:embeddedFont>
    <p:embeddedFont>
      <p:font typeface="Helvetica World" charset="1" panose="020B0500040000020004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345738" y="-3679694"/>
            <a:ext cx="14777046" cy="15720261"/>
          </a:xfrm>
          <a:custGeom>
            <a:avLst/>
            <a:gdLst/>
            <a:ahLst/>
            <a:cxnLst/>
            <a:rect r="r" b="b" t="t" l="l"/>
            <a:pathLst>
              <a:path h="15720261" w="14777046">
                <a:moveTo>
                  <a:pt x="0" y="0"/>
                </a:moveTo>
                <a:lnTo>
                  <a:pt x="14777045" y="0"/>
                </a:lnTo>
                <a:lnTo>
                  <a:pt x="14777045" y="15720262"/>
                </a:lnTo>
                <a:lnTo>
                  <a:pt x="0" y="157202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34260" y="2307624"/>
            <a:ext cx="7835983" cy="8336152"/>
          </a:xfrm>
          <a:custGeom>
            <a:avLst/>
            <a:gdLst/>
            <a:ahLst/>
            <a:cxnLst/>
            <a:rect r="r" b="b" t="t" l="l"/>
            <a:pathLst>
              <a:path h="8336152" w="7835983">
                <a:moveTo>
                  <a:pt x="0" y="0"/>
                </a:moveTo>
                <a:lnTo>
                  <a:pt x="7835983" y="0"/>
                </a:lnTo>
                <a:lnTo>
                  <a:pt x="7835983" y="8336152"/>
                </a:lnTo>
                <a:lnTo>
                  <a:pt x="0" y="83361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28700" y="1567222"/>
            <a:ext cx="5869049" cy="4054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39"/>
              </a:lnSpc>
              <a:spcBef>
                <a:spcPct val="0"/>
              </a:spcBef>
            </a:pPr>
            <a:r>
              <a:rPr lang="en-US" sz="5599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FINANCIAL NEWS ENTITY EXTRACTION</a:t>
            </a:r>
          </a:p>
          <a:p>
            <a:pPr algn="l">
              <a:lnSpc>
                <a:spcPts val="7839"/>
              </a:lnSpc>
              <a:spcBef>
                <a:spcPct val="0"/>
              </a:spcBef>
            </a:pPr>
          </a:p>
        </p:txBody>
      </p:sp>
      <p:sp>
        <p:nvSpPr>
          <p:cNvPr name="AutoShape 15" id="15"/>
          <p:cNvSpPr/>
          <p:nvPr/>
        </p:nvSpPr>
        <p:spPr>
          <a:xfrm>
            <a:off x="1028700" y="4756993"/>
            <a:ext cx="4852780" cy="0"/>
          </a:xfrm>
          <a:prstGeom prst="line">
            <a:avLst/>
          </a:prstGeom>
          <a:ln cap="rnd" w="762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41634" y="1162569"/>
            <a:ext cx="11935807" cy="12697667"/>
          </a:xfrm>
          <a:custGeom>
            <a:avLst/>
            <a:gdLst/>
            <a:ahLst/>
            <a:cxnLst/>
            <a:rect r="r" b="b" t="t" l="l"/>
            <a:pathLst>
              <a:path h="12697667" w="11935807">
                <a:moveTo>
                  <a:pt x="0" y="0"/>
                </a:moveTo>
                <a:lnTo>
                  <a:pt x="11935807" y="0"/>
                </a:lnTo>
                <a:lnTo>
                  <a:pt x="11935807" y="12697667"/>
                </a:lnTo>
                <a:lnTo>
                  <a:pt x="0" y="126976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23491" y="5332449"/>
            <a:ext cx="5784284" cy="6153493"/>
          </a:xfrm>
          <a:custGeom>
            <a:avLst/>
            <a:gdLst/>
            <a:ahLst/>
            <a:cxnLst/>
            <a:rect r="r" b="b" t="t" l="l"/>
            <a:pathLst>
              <a:path h="6153493" w="5784284">
                <a:moveTo>
                  <a:pt x="0" y="0"/>
                </a:moveTo>
                <a:lnTo>
                  <a:pt x="5784284" y="0"/>
                </a:lnTo>
                <a:lnTo>
                  <a:pt x="5784284" y="6153494"/>
                </a:lnTo>
                <a:lnTo>
                  <a:pt x="0" y="6153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28700" y="771525"/>
            <a:ext cx="6236709" cy="124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  <a:spcBef>
                <a:spcPct val="0"/>
              </a:spcBef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Group Members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63573" y="2370754"/>
            <a:ext cx="17259300" cy="4912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16"/>
              </a:lnSpc>
            </a:pPr>
            <a:r>
              <a:rPr lang="en-US" sz="4440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Supriya</a:t>
            </a:r>
          </a:p>
          <a:p>
            <a:pPr algn="l">
              <a:lnSpc>
                <a:spcPts val="6216"/>
              </a:lnSpc>
            </a:pPr>
            <a:r>
              <a:rPr lang="en-US" sz="4440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Y.Dedeepya</a:t>
            </a:r>
          </a:p>
          <a:p>
            <a:pPr algn="l">
              <a:lnSpc>
                <a:spcPts val="6216"/>
              </a:lnSpc>
            </a:pPr>
            <a:r>
              <a:rPr lang="en-US" sz="4440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Y.Sahithi</a:t>
            </a:r>
          </a:p>
          <a:p>
            <a:pPr algn="l">
              <a:lnSpc>
                <a:spcPts val="6216"/>
              </a:lnSpc>
            </a:pPr>
            <a:r>
              <a:rPr lang="en-US" sz="4440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P.Evangeline</a:t>
            </a:r>
          </a:p>
          <a:p>
            <a:pPr algn="l">
              <a:lnSpc>
                <a:spcPts val="6216"/>
              </a:lnSpc>
            </a:pPr>
            <a:r>
              <a:rPr lang="en-US" sz="4440" b="true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Tasneem</a:t>
            </a:r>
          </a:p>
          <a:p>
            <a:pPr algn="l">
              <a:lnSpc>
                <a:spcPts val="621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028700" y="771525"/>
            <a:ext cx="7094392" cy="124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  <a:spcBef>
                <a:spcPct val="0"/>
              </a:spcBef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Problem statement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58787" y="2266293"/>
            <a:ext cx="15970426" cy="1064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9"/>
              </a:lnSpc>
              <a:spcBef>
                <a:spcPct val="0"/>
              </a:spcBef>
            </a:pPr>
            <a:r>
              <a:rPr lang="en-US" sz="3099">
                <a:solidFill>
                  <a:srgbClr val="73737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Financial news contains large volumes of unstructured text. Manually identifying key entities such as companies, currencies, stock tickers, and financial events is slow and inconsistent.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3955855"/>
            <a:ext cx="6811823" cy="2414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85"/>
              </a:lnSpc>
              <a:spcBef>
                <a:spcPct val="0"/>
              </a:spcBef>
            </a:pPr>
            <a:r>
              <a:rPr lang="en-US" sz="656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Objectives</a:t>
            </a:r>
          </a:p>
          <a:p>
            <a:pPr algn="l">
              <a:lnSpc>
                <a:spcPts val="9185"/>
              </a:lnSpc>
              <a:spcBef>
                <a:spcPct val="0"/>
              </a:spcBef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600089" y="5234609"/>
            <a:ext cx="16659211" cy="3235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86" indent="-334643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73737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To develop an automated NER system for financial news articles.</a:t>
            </a:r>
          </a:p>
          <a:p>
            <a:pPr algn="l" marL="669286" indent="-334643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73737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To accurately extract key entities such as companies, tickers, currencies, and financial events.</a:t>
            </a:r>
          </a:p>
          <a:p>
            <a:pPr algn="l" marL="669286" indent="-334643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73737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To train and evaluate the model using financial-domain datasets like FiNER.</a:t>
            </a:r>
          </a:p>
          <a:p>
            <a:pPr algn="l" marL="669286" indent="-334643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73737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To generate structured outputs that support financial analysis and decision-making.</a:t>
            </a:r>
          </a:p>
          <a:p>
            <a:pPr algn="l">
              <a:lnSpc>
                <a:spcPts val="433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028700" y="366410"/>
            <a:ext cx="7481732" cy="124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  <a:spcBef>
                <a:spcPct val="0"/>
              </a:spcBef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Proposed solution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98446" y="1825190"/>
            <a:ext cx="16896304" cy="2223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199">
                <a:solidFill>
                  <a:srgbClr val="73737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Develop an automated Financial News NER system that processes news articles, identifies domain-specific entities, and outputs structured information. The system will use machine learning or deep learning models trained on financial datasets like FiNER to ensure high accuracy and domain relevance.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4032465"/>
            <a:ext cx="7481732" cy="124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  <a:spcBef>
                <a:spcPct val="0"/>
              </a:spcBef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Workflow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91696" y="5395995"/>
            <a:ext cx="16896304" cy="3235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86" indent="-334643" lvl="1">
              <a:lnSpc>
                <a:spcPts val="4339"/>
              </a:lnSpc>
              <a:buAutoNum type="arabicPeriod" startAt="1"/>
            </a:pPr>
            <a:r>
              <a:rPr lang="en-US" sz="3099">
                <a:solidFill>
                  <a:srgbClr val="73737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Preprocess Data – Collect and clean financial news text.</a:t>
            </a:r>
          </a:p>
          <a:p>
            <a:pPr algn="l" marL="669286" indent="-334643" lvl="1">
              <a:lnSpc>
                <a:spcPts val="4339"/>
              </a:lnSpc>
              <a:buAutoNum type="arabicPeriod" startAt="1"/>
            </a:pPr>
            <a:r>
              <a:rPr lang="en-US" sz="3099">
                <a:solidFill>
                  <a:srgbClr val="73737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Train Model – Use FiNER/custom data to train the NER model.</a:t>
            </a:r>
          </a:p>
          <a:p>
            <a:pPr algn="l" marL="669286" indent="-334643" lvl="1">
              <a:lnSpc>
                <a:spcPts val="4339"/>
              </a:lnSpc>
              <a:buAutoNum type="arabicPeriod" startAt="1"/>
            </a:pPr>
            <a:r>
              <a:rPr lang="en-US" sz="3099">
                <a:solidFill>
                  <a:srgbClr val="73737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Extract Entities – Identify companies, tickers, currencies, and events.</a:t>
            </a:r>
          </a:p>
          <a:p>
            <a:pPr algn="l" marL="669286" indent="-334643" lvl="1">
              <a:lnSpc>
                <a:spcPts val="4339"/>
              </a:lnSpc>
              <a:buAutoNum type="arabicPeriod" startAt="1"/>
            </a:pPr>
            <a:r>
              <a:rPr lang="en-US" sz="3099">
                <a:solidFill>
                  <a:srgbClr val="73737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Output Results – Generate structured results for analysis.</a:t>
            </a:r>
          </a:p>
          <a:p>
            <a:pPr algn="l">
              <a:lnSpc>
                <a:spcPts val="4339"/>
              </a:lnSpc>
            </a:pPr>
          </a:p>
          <a:p>
            <a:pPr algn="l">
              <a:lnSpc>
                <a:spcPts val="4339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1861083" y="3545113"/>
            <a:ext cx="6010511" cy="4731911"/>
          </a:xfrm>
          <a:custGeom>
            <a:avLst/>
            <a:gdLst/>
            <a:ahLst/>
            <a:cxnLst/>
            <a:rect r="r" b="b" t="t" l="l"/>
            <a:pathLst>
              <a:path h="4731911" w="6010511">
                <a:moveTo>
                  <a:pt x="0" y="0"/>
                </a:moveTo>
                <a:lnTo>
                  <a:pt x="6010510" y="0"/>
                </a:lnTo>
                <a:lnTo>
                  <a:pt x="6010510" y="4731911"/>
                </a:lnTo>
                <a:lnTo>
                  <a:pt x="0" y="47319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86025" y="275498"/>
            <a:ext cx="6236709" cy="124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  <a:spcBef>
                <a:spcPct val="0"/>
              </a:spcBef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Dataset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64688" y="1467577"/>
            <a:ext cx="12085539" cy="3069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6107" indent="-313054" lvl="1">
              <a:lnSpc>
                <a:spcPts val="4059"/>
              </a:lnSpc>
              <a:buFont typeface="Arial"/>
              <a:buChar char="•"/>
            </a:pPr>
            <a:r>
              <a:rPr lang="en-US" sz="2899">
                <a:solidFill>
                  <a:srgbClr val="73737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</a:t>
            </a:r>
            <a:r>
              <a:rPr lang="en-US" sz="2899">
                <a:solidFill>
                  <a:srgbClr val="73737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iNER-139 Dataset – A financial-domain NER dataset containing annotated news articles.</a:t>
            </a:r>
          </a:p>
          <a:p>
            <a:pPr algn="l" marL="626107" indent="-313054" lvl="1">
              <a:lnSpc>
                <a:spcPts val="4059"/>
              </a:lnSpc>
              <a:buFont typeface="Arial"/>
              <a:buChar char="•"/>
            </a:pPr>
            <a:r>
              <a:rPr lang="en-US" sz="2899">
                <a:solidFill>
                  <a:srgbClr val="73737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Includes labels such as companies, stock tickers, financial events, currencies, and economic terms.</a:t>
            </a:r>
          </a:p>
          <a:p>
            <a:pPr algn="l">
              <a:lnSpc>
                <a:spcPts val="4059"/>
              </a:lnSpc>
            </a:pPr>
          </a:p>
          <a:p>
            <a:pPr algn="l">
              <a:lnSpc>
                <a:spcPts val="405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586025" y="4543866"/>
            <a:ext cx="10882017" cy="4443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8" indent="-302259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73737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Data Preparation – Clean text, tokenize, and format for NER training.</a:t>
            </a:r>
          </a:p>
          <a:p>
            <a:pPr algn="l" marL="604518" indent="-302259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73737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Model Training – Train a machine learning or deep learning NER model using financial datasets.</a:t>
            </a:r>
          </a:p>
          <a:p>
            <a:pPr algn="l" marL="604518" indent="-302259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73737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Entity Extraction – Apply the model to new financial news to detect key entities.</a:t>
            </a:r>
          </a:p>
          <a:p>
            <a:pPr algn="l" marL="604518" indent="-302259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737373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Result Generation – Output extracted entities in structured form (tables/JSON).</a:t>
            </a:r>
          </a:p>
          <a:p>
            <a:pPr algn="l">
              <a:lnSpc>
                <a:spcPts val="3919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586025" y="3287938"/>
            <a:ext cx="6236709" cy="124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  <a:spcBef>
                <a:spcPct val="0"/>
              </a:spcBef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Methodology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41634" y="1162569"/>
            <a:ext cx="11935807" cy="12697667"/>
          </a:xfrm>
          <a:custGeom>
            <a:avLst/>
            <a:gdLst/>
            <a:ahLst/>
            <a:cxnLst/>
            <a:rect r="r" b="b" t="t" l="l"/>
            <a:pathLst>
              <a:path h="12697667" w="11935807">
                <a:moveTo>
                  <a:pt x="0" y="0"/>
                </a:moveTo>
                <a:lnTo>
                  <a:pt x="11935807" y="0"/>
                </a:lnTo>
                <a:lnTo>
                  <a:pt x="11935807" y="12697667"/>
                </a:lnTo>
                <a:lnTo>
                  <a:pt x="0" y="126976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23491" y="5332449"/>
            <a:ext cx="5784284" cy="6153493"/>
          </a:xfrm>
          <a:custGeom>
            <a:avLst/>
            <a:gdLst/>
            <a:ahLst/>
            <a:cxnLst/>
            <a:rect r="r" b="b" t="t" l="l"/>
            <a:pathLst>
              <a:path h="6153493" w="5784284">
                <a:moveTo>
                  <a:pt x="0" y="0"/>
                </a:moveTo>
                <a:lnTo>
                  <a:pt x="5784284" y="0"/>
                </a:lnTo>
                <a:lnTo>
                  <a:pt x="5784284" y="6153494"/>
                </a:lnTo>
                <a:lnTo>
                  <a:pt x="0" y="61534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8491225" y="2663082"/>
            <a:ext cx="7709404" cy="6125472"/>
          </a:xfrm>
          <a:custGeom>
            <a:avLst/>
            <a:gdLst/>
            <a:ahLst/>
            <a:cxnLst/>
            <a:rect r="r" b="b" t="t" l="l"/>
            <a:pathLst>
              <a:path h="6125472" w="7709404">
                <a:moveTo>
                  <a:pt x="0" y="0"/>
                </a:moveTo>
                <a:lnTo>
                  <a:pt x="7709404" y="0"/>
                </a:lnTo>
                <a:lnTo>
                  <a:pt x="7709404" y="6125472"/>
                </a:lnTo>
                <a:lnTo>
                  <a:pt x="0" y="61254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28700" y="771525"/>
            <a:ext cx="6236709" cy="124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  <a:spcBef>
                <a:spcPct val="0"/>
              </a:spcBef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Technology used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2746375"/>
            <a:ext cx="7155620" cy="4305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57270" indent="-278635" lvl="1">
              <a:lnSpc>
                <a:spcPts val="3613"/>
              </a:lnSpc>
              <a:buFont typeface="Arial"/>
              <a:buChar char="•"/>
            </a:pPr>
            <a:r>
              <a:rPr lang="en-US" b="true" sz="2581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Python for data processing and model development</a:t>
            </a:r>
          </a:p>
          <a:p>
            <a:pPr algn="l" marL="557270" indent="-278635" lvl="1">
              <a:lnSpc>
                <a:spcPts val="3613"/>
              </a:lnSpc>
              <a:buFont typeface="Arial"/>
              <a:buChar char="•"/>
            </a:pPr>
            <a:r>
              <a:rPr lang="en-US" b="true" sz="2581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NLTK / spaCy for text preprocessing</a:t>
            </a:r>
          </a:p>
          <a:p>
            <a:pPr algn="l" marL="557270" indent="-278635" lvl="1">
              <a:lnSpc>
                <a:spcPts val="3613"/>
              </a:lnSpc>
              <a:buFont typeface="Arial"/>
              <a:buChar char="•"/>
            </a:pPr>
            <a:r>
              <a:rPr lang="en-US" b="true" sz="2581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Scikit-learn / TensorFlow / PyTorch for NER model training</a:t>
            </a:r>
          </a:p>
          <a:p>
            <a:pPr algn="l" marL="557270" indent="-278635" lvl="1">
              <a:lnSpc>
                <a:spcPts val="3613"/>
              </a:lnSpc>
              <a:buFont typeface="Arial"/>
              <a:buChar char="•"/>
            </a:pPr>
            <a:r>
              <a:rPr lang="en-US" b="true" sz="2581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Pandas &amp; NumPy for data handling</a:t>
            </a:r>
          </a:p>
          <a:p>
            <a:pPr algn="l" marL="557270" indent="-278635" lvl="1">
              <a:lnSpc>
                <a:spcPts val="3613"/>
              </a:lnSpc>
              <a:buFont typeface="Arial"/>
              <a:buChar char="•"/>
            </a:pPr>
            <a:r>
              <a:rPr lang="en-US" b="true" sz="2581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Jupyter/Colab for experimentation and testing</a:t>
            </a:r>
          </a:p>
          <a:p>
            <a:pPr algn="l">
              <a:lnSpc>
                <a:spcPts val="3613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320503" y="3005731"/>
            <a:ext cx="7746808" cy="3689417"/>
          </a:xfrm>
          <a:custGeom>
            <a:avLst/>
            <a:gdLst/>
            <a:ahLst/>
            <a:cxnLst/>
            <a:rect r="r" b="b" t="t" l="l"/>
            <a:pathLst>
              <a:path h="3689417" w="7746808">
                <a:moveTo>
                  <a:pt x="0" y="0"/>
                </a:moveTo>
                <a:lnTo>
                  <a:pt x="7746808" y="0"/>
                </a:lnTo>
                <a:lnTo>
                  <a:pt x="7746808" y="3689417"/>
                </a:lnTo>
                <a:lnTo>
                  <a:pt x="0" y="36894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067311" y="577855"/>
            <a:ext cx="7107234" cy="124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  <a:spcBef>
                <a:spcPct val="0"/>
              </a:spcBef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Results &amp; Findings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343982" y="2757973"/>
            <a:ext cx="9717666" cy="5469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6107" indent="-313054" lvl="1">
              <a:lnSpc>
                <a:spcPts val="4059"/>
              </a:lnSpc>
              <a:buFont typeface="Arial"/>
              <a:buChar char="•"/>
            </a:pPr>
            <a:r>
              <a:rPr lang="en-US" b="true" sz="28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The NER model successfully extracted key financial entities such as companies, tickers, currencies, and financial events.</a:t>
            </a:r>
          </a:p>
          <a:p>
            <a:pPr algn="l" marL="626107" indent="-313054" lvl="1">
              <a:lnSpc>
                <a:spcPts val="4059"/>
              </a:lnSpc>
              <a:buFont typeface="Arial"/>
              <a:buChar char="•"/>
            </a:pPr>
            <a:r>
              <a:rPr lang="en-US" b="true" sz="28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Achieved high accuracy and consistent entity detection on financial news articles.</a:t>
            </a:r>
          </a:p>
          <a:p>
            <a:pPr algn="l" marL="626107" indent="-313054" lvl="1">
              <a:lnSpc>
                <a:spcPts val="4059"/>
              </a:lnSpc>
              <a:buFont typeface="Arial"/>
              <a:buChar char="•"/>
            </a:pPr>
            <a:r>
              <a:rPr lang="en-US" b="true" sz="28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Model performed better on domain-specific data (FiNER-139) compared to general datasets.</a:t>
            </a:r>
          </a:p>
          <a:p>
            <a:pPr algn="l" marL="626107" indent="-313054" lvl="1">
              <a:lnSpc>
                <a:spcPts val="4059"/>
              </a:lnSpc>
              <a:buFont typeface="Arial"/>
              <a:buChar char="•"/>
            </a:pPr>
            <a:r>
              <a:rPr lang="en-US" b="true" sz="28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Structured outputs (tables/JSON) improved readability and supported faster financial analysis.</a:t>
            </a:r>
          </a:p>
          <a:p>
            <a:pPr algn="l">
              <a:lnSpc>
                <a:spcPts val="4059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028700" y="771525"/>
            <a:ext cx="6236709" cy="1249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  <a:spcBef>
                <a:spcPct val="0"/>
              </a:spcBef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Conclusion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35519" y="2340610"/>
            <a:ext cx="6221268" cy="5567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The project successfully built an NER system that accurately extracts key financial entities from news articles.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Using domain-specific data improved model performance and reliability.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The system helps transform unstructured financial text into structured insights for faster decision-making.</a:t>
            </a:r>
          </a:p>
          <a:p>
            <a:pPr algn="l">
              <a:lnSpc>
                <a:spcPts val="349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8638706" y="2017083"/>
            <a:ext cx="6641751" cy="4599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Integrate real-time financial news for live entity extraction.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Expand to additional entity types like sentiment and market movements.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Deploy as a web or API-based tool for broader accessibility.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b="true" sz="2499">
                <a:solidFill>
                  <a:srgbClr val="737373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Enhance accuracy using advanced transformer models (BERT/FinBERT).</a:t>
            </a:r>
          </a:p>
          <a:p>
            <a:pPr algn="l">
              <a:lnSpc>
                <a:spcPts val="3499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9043747" y="771525"/>
            <a:ext cx="6236709" cy="3564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28"/>
              </a:lnSpc>
            </a:pPr>
            <a:r>
              <a:rPr lang="en-US" sz="6520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Future Scope</a:t>
            </a:r>
          </a:p>
          <a:p>
            <a:pPr algn="l">
              <a:lnSpc>
                <a:spcPts val="9128"/>
              </a:lnSpc>
            </a:pPr>
          </a:p>
          <a:p>
            <a:pPr algn="l">
              <a:lnSpc>
                <a:spcPts val="912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695216" y="-2929365"/>
            <a:ext cx="15394984" cy="16377643"/>
          </a:xfrm>
          <a:custGeom>
            <a:avLst/>
            <a:gdLst/>
            <a:ahLst/>
            <a:cxnLst/>
            <a:rect r="r" b="b" t="t" l="l"/>
            <a:pathLst>
              <a:path h="16377643" w="15394984">
                <a:moveTo>
                  <a:pt x="0" y="0"/>
                </a:moveTo>
                <a:lnTo>
                  <a:pt x="15394985" y="0"/>
                </a:lnTo>
                <a:lnTo>
                  <a:pt x="15394985" y="16377643"/>
                </a:lnTo>
                <a:lnTo>
                  <a:pt x="0" y="1637764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34260" y="2307624"/>
            <a:ext cx="7835983" cy="8336152"/>
          </a:xfrm>
          <a:custGeom>
            <a:avLst/>
            <a:gdLst/>
            <a:ahLst/>
            <a:cxnLst/>
            <a:rect r="r" b="b" t="t" l="l"/>
            <a:pathLst>
              <a:path h="8336152" w="7835983">
                <a:moveTo>
                  <a:pt x="0" y="0"/>
                </a:moveTo>
                <a:lnTo>
                  <a:pt x="7835983" y="0"/>
                </a:lnTo>
                <a:lnTo>
                  <a:pt x="7835983" y="8336152"/>
                </a:lnTo>
                <a:lnTo>
                  <a:pt x="0" y="83361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8788554"/>
            <a:ext cx="469746" cy="469746"/>
            <a:chOff x="0" y="0"/>
            <a:chExt cx="123719" cy="123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71982" y="8788554"/>
            <a:ext cx="469746" cy="469746"/>
            <a:chOff x="0" y="0"/>
            <a:chExt cx="123719" cy="123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15265" y="8788554"/>
            <a:ext cx="469746" cy="469746"/>
            <a:chOff x="0" y="0"/>
            <a:chExt cx="123719" cy="123719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719" cy="123719"/>
            </a:xfrm>
            <a:custGeom>
              <a:avLst/>
              <a:gdLst/>
              <a:ahLst/>
              <a:cxnLst/>
              <a:rect r="r" b="b" t="t" l="l"/>
              <a:pathLst>
                <a:path h="123719" w="123719">
                  <a:moveTo>
                    <a:pt x="0" y="0"/>
                  </a:moveTo>
                  <a:lnTo>
                    <a:pt x="123719" y="0"/>
                  </a:lnTo>
                  <a:lnTo>
                    <a:pt x="123719" y="123719"/>
                  </a:lnTo>
                  <a:lnTo>
                    <a:pt x="0" y="123719"/>
                  </a:lnTo>
                  <a:close/>
                </a:path>
              </a:pathLst>
            </a:custGeom>
            <a:solidFill>
              <a:srgbClr val="A6A6A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23719" cy="1618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28700" y="1859949"/>
            <a:ext cx="9705560" cy="2194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113"/>
              </a:lnSpc>
              <a:spcBef>
                <a:spcPct val="0"/>
              </a:spcBef>
            </a:pPr>
            <a:r>
              <a:rPr lang="en-US" sz="11509">
                <a:solidFill>
                  <a:srgbClr val="000000"/>
                </a:solidFill>
                <a:latin typeface="Accordion Black"/>
                <a:ea typeface="Accordion Black"/>
                <a:cs typeface="Accordion Black"/>
                <a:sym typeface="Accordion Black"/>
              </a:rPr>
              <a:t>THANK YOU</a:t>
            </a:r>
          </a:p>
        </p:txBody>
      </p:sp>
      <p:sp>
        <p:nvSpPr>
          <p:cNvPr name="AutoShape 15" id="15"/>
          <p:cNvSpPr/>
          <p:nvPr/>
        </p:nvSpPr>
        <p:spPr>
          <a:xfrm>
            <a:off x="1028700" y="4756993"/>
            <a:ext cx="4852780" cy="0"/>
          </a:xfrm>
          <a:prstGeom prst="line">
            <a:avLst/>
          </a:prstGeom>
          <a:ln cap="rnd" w="762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DAG6MlMMmV4</dc:identifier>
  <dcterms:modified xsi:type="dcterms:W3CDTF">2011-08-01T06:04:30Z</dcterms:modified>
  <cp:revision>1</cp:revision>
  <dc:title>Financial News Entity Extraction</dc:title>
</cp:coreProperties>
</file>

<file path=docProps/thumbnail.jpeg>
</file>